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8"/>
  </p:notesMasterIdLst>
  <p:sldIdLst>
    <p:sldId id="256" r:id="rId2"/>
    <p:sldId id="271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5pPr>
    <a:lvl6pPr marL="22860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6pPr>
    <a:lvl7pPr marL="27432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7pPr>
    <a:lvl8pPr marL="32004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8pPr>
    <a:lvl9pPr marL="36576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306" y="165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>
      <p:cViewPr varScale="1">
        <p:scale>
          <a:sx n="52" d="100"/>
          <a:sy n="52" d="100"/>
        </p:scale>
        <p:origin x="-29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4BE8B-2E25-0148-B6EE-AEC2B72A8C46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30968-92AB-1A4C-BA78-99A3C949D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64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0968-92AB-1A4C-BA78-99A3C949DD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40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0968-92AB-1A4C-BA78-99A3C949DD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27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0968-92AB-1A4C-BA78-99A3C949DD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6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0968-92AB-1A4C-BA78-99A3C949DD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1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2827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555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0944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05100"/>
            <a:ext cx="51562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05100"/>
            <a:ext cx="51562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8785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0226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9741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54439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92013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8000"/>
            </a:gs>
            <a:gs pos="100000">
              <a:srgbClr val="FF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Lucida Grande" charset="0"/>
              </a:rPr>
              <a:t>Click to edit Master title style</a:t>
            </a:r>
            <a:endParaRPr lang="en-US" dirty="0">
              <a:sym typeface="Lucida Grande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05100"/>
            <a:ext cx="10464800" cy="584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Lucida Grande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Lucida Grande" charset="0"/>
              </a:rPr>
              <a:t>Second level</a:t>
            </a:r>
          </a:p>
          <a:p>
            <a:pPr lvl="2"/>
            <a:r>
              <a:rPr lang="en-US" dirty="0" smtClean="0">
                <a:sym typeface="Lucida Grande" charset="0"/>
              </a:rPr>
              <a:t>Third level</a:t>
            </a:r>
          </a:p>
          <a:p>
            <a:pPr lvl="3"/>
            <a:r>
              <a:rPr lang="en-US" dirty="0" smtClean="0">
                <a:sym typeface="Lucida Grande" charset="0"/>
              </a:rPr>
              <a:t>Fourth level</a:t>
            </a:r>
          </a:p>
          <a:p>
            <a:pPr lvl="4"/>
            <a:r>
              <a:rPr lang="en-US" dirty="0" smtClean="0">
                <a:sym typeface="Lucida Grande" charset="0"/>
              </a:rPr>
              <a:t>Fifth level</a:t>
            </a:r>
            <a:endParaRPr lang="en-US" dirty="0">
              <a:sym typeface="Lucida Grande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0001"/>
          </a:solidFill>
          <a:latin typeface="Helvetica"/>
          <a:ea typeface="MS PGothic" pitchFamily="34" charset="-128"/>
          <a:cs typeface="Helvetica"/>
          <a:sym typeface="Lucida Grande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9pPr>
    </p:titleStyle>
    <p:bodyStyle>
      <a:lvl1pPr marL="5715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1pPr>
      <a:lvl2pPr marL="850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2pPr>
      <a:lvl3pPr marL="1231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3pPr>
      <a:lvl4pPr marL="1612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4pPr>
      <a:lvl5pPr marL="1993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5pPr>
      <a:lvl6pPr marL="22606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6pPr>
      <a:lvl7pPr marL="27178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7pPr>
      <a:lvl8pPr marL="31750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8pPr>
      <a:lvl9pPr marL="36322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3505200"/>
            <a:ext cx="13004800" cy="15240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/>
          <a:lstStyle/>
          <a:p>
            <a:pPr algn="ctr"/>
            <a:r>
              <a:rPr lang="en-US" sz="4400" b="1" dirty="0">
                <a:solidFill>
                  <a:srgbClr val="010001"/>
                </a:solidFill>
                <a:latin typeface="Helvetica" charset="0"/>
              </a:rPr>
              <a:t>Chapter </a:t>
            </a:r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2</a:t>
            </a:r>
            <a:endParaRPr lang="en-US" sz="4400" b="1" dirty="0">
              <a:solidFill>
                <a:srgbClr val="010001"/>
              </a:solidFill>
              <a:latin typeface="Helvetica" charset="0"/>
            </a:endParaRPr>
          </a:p>
          <a:p>
            <a:pPr algn="ctr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Environmental Systems</a:t>
            </a:r>
            <a:endParaRPr lang="en-US" sz="4400" b="1" dirty="0">
              <a:solidFill>
                <a:srgbClr val="010001"/>
              </a:solidFill>
              <a:latin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800" y="86868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Friedland</a:t>
            </a:r>
            <a:r>
              <a:rPr lang="en-US" dirty="0">
                <a:solidFill>
                  <a:schemeClr val="bg1"/>
                </a:solidFill>
              </a:rPr>
              <a:t> and </a:t>
            </a:r>
            <a:r>
              <a:rPr lang="en-US" dirty="0" err="1">
                <a:solidFill>
                  <a:schemeClr val="bg1"/>
                </a:solidFill>
              </a:rPr>
              <a:t>Relyea</a:t>
            </a:r>
            <a:r>
              <a:rPr lang="en-US" dirty="0">
                <a:solidFill>
                  <a:schemeClr val="bg1"/>
                </a:solidFill>
              </a:rPr>
              <a:t> Environmental Science for AP</a:t>
            </a:r>
            <a:r>
              <a:rPr lang="en-US" baseline="30000" dirty="0">
                <a:solidFill>
                  <a:schemeClr val="bg1"/>
                </a:solidFill>
              </a:rPr>
              <a:t>®</a:t>
            </a:r>
            <a:r>
              <a:rPr lang="en-US" dirty="0">
                <a:solidFill>
                  <a:schemeClr val="bg1"/>
                </a:solidFill>
              </a:rPr>
              <a:t>, second edition ©2015 W.H. Freeman and Company/BFW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00" y="9296400"/>
            <a:ext cx="9779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AP</a:t>
            </a:r>
            <a:r>
              <a:rPr lang="en-US" sz="900" baseline="30000" dirty="0">
                <a:solidFill>
                  <a:schemeClr val="bg1"/>
                </a:solidFill>
              </a:rPr>
              <a:t>® </a:t>
            </a:r>
            <a:r>
              <a:rPr lang="en-US" sz="900" dirty="0">
                <a:solidFill>
                  <a:schemeClr val="bg1"/>
                </a:solidFill>
              </a:rPr>
              <a:t>is a trademark registered and/or owned by the College </a:t>
            </a:r>
            <a:r>
              <a:rPr lang="en-US" sz="900" dirty="0" smtClean="0">
                <a:solidFill>
                  <a:schemeClr val="bg1"/>
                </a:solidFill>
              </a:rPr>
              <a:t>Board</a:t>
            </a:r>
            <a:r>
              <a:rPr lang="en-US" sz="900" baseline="30000" dirty="0">
                <a:solidFill>
                  <a:schemeClr val="bg1"/>
                </a:solidFill>
              </a:rPr>
              <a:t>®</a:t>
            </a:r>
            <a:r>
              <a:rPr lang="en-US" sz="900" dirty="0" smtClean="0">
                <a:solidFill>
                  <a:schemeClr val="bg1"/>
                </a:solidFill>
              </a:rPr>
              <a:t>, </a:t>
            </a:r>
            <a:r>
              <a:rPr lang="en-US" sz="900" dirty="0">
                <a:solidFill>
                  <a:schemeClr val="bg1"/>
                </a:solidFill>
              </a:rPr>
              <a:t>which was not involved in the production of, and does not endorse, this product.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75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Second Law of Thermodynamics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3508168"/>
            <a:ext cx="10464800" cy="5840413"/>
          </a:xfrm>
        </p:spPr>
        <p:txBody>
          <a:bodyPr/>
          <a:lstStyle/>
          <a:p>
            <a:r>
              <a:rPr lang="en-US" sz="3200" b="1" dirty="0"/>
              <a:t>Energy </a:t>
            </a:r>
            <a:r>
              <a:rPr lang="en-US" sz="3200" b="1" dirty="0" smtClean="0"/>
              <a:t>efficiency  </a:t>
            </a:r>
            <a:r>
              <a:rPr lang="en-US" sz="3200" dirty="0" smtClean="0"/>
              <a:t>The </a:t>
            </a:r>
            <a:r>
              <a:rPr lang="en-US" sz="3200" dirty="0"/>
              <a:t>ratio of the amount of </a:t>
            </a:r>
            <a:r>
              <a:rPr lang="en-US" sz="3200" dirty="0" smtClean="0"/>
              <a:t>energy expended </a:t>
            </a:r>
            <a:r>
              <a:rPr lang="en-US" sz="3200" dirty="0"/>
              <a:t>in the form you want to the total amount </a:t>
            </a:r>
            <a:r>
              <a:rPr lang="en-US" sz="3200" dirty="0" smtClean="0"/>
              <a:t>of energy </a:t>
            </a:r>
            <a:r>
              <a:rPr lang="en-US" sz="3200" dirty="0"/>
              <a:t>that is introduced into the system</a:t>
            </a:r>
            <a:r>
              <a:rPr lang="en-US" sz="3200" dirty="0" smtClean="0"/>
              <a:t>.</a:t>
            </a:r>
          </a:p>
          <a:p>
            <a:r>
              <a:rPr lang="en-US" sz="3200" b="1" dirty="0"/>
              <a:t>Energy quality </a:t>
            </a:r>
            <a:r>
              <a:rPr lang="en-US" sz="3200" b="1" dirty="0" smtClean="0"/>
              <a:t> </a:t>
            </a:r>
            <a:r>
              <a:rPr lang="en-US" sz="3200" dirty="0" smtClean="0"/>
              <a:t>The </a:t>
            </a:r>
            <a:r>
              <a:rPr lang="en-US" sz="3200" dirty="0"/>
              <a:t>ease with which an </a:t>
            </a:r>
            <a:r>
              <a:rPr lang="en-US" sz="3200" dirty="0" smtClean="0"/>
              <a:t>energy source </a:t>
            </a:r>
            <a:r>
              <a:rPr lang="en-US" sz="3200" dirty="0"/>
              <a:t>can be used for work.</a:t>
            </a:r>
          </a:p>
          <a:p>
            <a:r>
              <a:rPr lang="en-US" sz="3200" b="1" dirty="0"/>
              <a:t>Entropy</a:t>
            </a:r>
            <a:r>
              <a:rPr lang="en-US" sz="3200" dirty="0"/>
              <a:t> </a:t>
            </a:r>
            <a:r>
              <a:rPr lang="en-US" sz="3200" dirty="0" smtClean="0"/>
              <a:t> Randomness </a:t>
            </a:r>
            <a:r>
              <a:rPr lang="en-US" sz="3200" dirty="0"/>
              <a:t>in a </a:t>
            </a:r>
            <a:r>
              <a:rPr lang="en-US" sz="3200" dirty="0" smtClean="0"/>
              <a:t>system.</a:t>
            </a:r>
          </a:p>
          <a:p>
            <a:r>
              <a:rPr lang="en-US" sz="3200" dirty="0" smtClean="0"/>
              <a:t>Randomness is </a:t>
            </a:r>
            <a:r>
              <a:rPr lang="en-US" sz="3200" dirty="0"/>
              <a:t>always increasing in a system, unless new energy from outside the system is added to create order.  This should be indented one more level in from the definitions.</a:t>
            </a:r>
          </a:p>
          <a:p>
            <a:pPr marL="279400" lvl="1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19762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Matter and energy flow in the environment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Studying systems allows scientists to think about how energy and matter flow in in the environment.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73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-171159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100" b="1" dirty="0"/>
              <a:t>Open </a:t>
            </a:r>
            <a:r>
              <a:rPr lang="en-US" sz="3100" b="1" dirty="0" smtClean="0"/>
              <a:t>system  </a:t>
            </a:r>
            <a:r>
              <a:rPr lang="en-US" sz="3100" dirty="0"/>
              <a:t>A system in which exchanges </a:t>
            </a:r>
            <a:r>
              <a:rPr lang="en-US" sz="3100" dirty="0" smtClean="0"/>
              <a:t>of matter </a:t>
            </a:r>
            <a:r>
              <a:rPr lang="en-US" sz="3100" dirty="0"/>
              <a:t>or energy occur across system boundaries.</a:t>
            </a:r>
          </a:p>
          <a:p>
            <a:r>
              <a:rPr lang="en-US" sz="3100" b="1" dirty="0"/>
              <a:t>Closed system </a:t>
            </a:r>
            <a:r>
              <a:rPr lang="en-US" sz="3100" b="1" dirty="0" smtClean="0"/>
              <a:t> </a:t>
            </a:r>
            <a:r>
              <a:rPr lang="en-US" sz="3100" dirty="0" smtClean="0"/>
              <a:t>A </a:t>
            </a:r>
            <a:r>
              <a:rPr lang="en-US" sz="3100" dirty="0"/>
              <a:t>system in which matter </a:t>
            </a:r>
            <a:r>
              <a:rPr lang="en-US" sz="3100" dirty="0" smtClean="0"/>
              <a:t>and energy </a:t>
            </a:r>
            <a:r>
              <a:rPr lang="en-US" sz="3100" dirty="0"/>
              <a:t>exchanges do not occur across boundaries.</a:t>
            </a:r>
          </a:p>
          <a:p>
            <a:r>
              <a:rPr lang="en-US" sz="3100" b="1" dirty="0"/>
              <a:t>Input</a:t>
            </a:r>
            <a:r>
              <a:rPr lang="en-US" sz="3100" dirty="0"/>
              <a:t> </a:t>
            </a:r>
            <a:r>
              <a:rPr lang="en-US" sz="3100" dirty="0" smtClean="0"/>
              <a:t> An </a:t>
            </a:r>
            <a:r>
              <a:rPr lang="en-US" sz="3100" dirty="0"/>
              <a:t>addition to a system.</a:t>
            </a:r>
          </a:p>
          <a:p>
            <a:r>
              <a:rPr lang="en-US" sz="3100" b="1" dirty="0"/>
              <a:t>Output</a:t>
            </a:r>
            <a:r>
              <a:rPr lang="en-US" sz="3100" dirty="0"/>
              <a:t> </a:t>
            </a:r>
            <a:r>
              <a:rPr lang="en-US" sz="3100" dirty="0" smtClean="0"/>
              <a:t> A </a:t>
            </a:r>
            <a:r>
              <a:rPr lang="en-US" sz="3100" dirty="0"/>
              <a:t>loss from a system.</a:t>
            </a:r>
          </a:p>
          <a:p>
            <a:r>
              <a:rPr lang="en-US" sz="3100" b="1" dirty="0"/>
              <a:t>Systems analysis </a:t>
            </a:r>
            <a:r>
              <a:rPr lang="en-US" sz="3100" b="1" dirty="0" smtClean="0"/>
              <a:t> </a:t>
            </a:r>
            <a:r>
              <a:rPr lang="en-US" sz="3100" dirty="0" smtClean="0"/>
              <a:t>An </a:t>
            </a:r>
            <a:r>
              <a:rPr lang="en-US" sz="3100" dirty="0"/>
              <a:t>analysis to determine inputs</a:t>
            </a:r>
            <a:r>
              <a:rPr lang="en-US" sz="3100" dirty="0" smtClean="0"/>
              <a:t>, outputs</a:t>
            </a:r>
            <a:r>
              <a:rPr lang="en-US" sz="3100" dirty="0"/>
              <a:t>, and changes in a system under </a:t>
            </a:r>
            <a:r>
              <a:rPr lang="en-US" sz="3100" dirty="0" smtClean="0"/>
              <a:t>various conditions</a:t>
            </a:r>
            <a:r>
              <a:rPr lang="en-US" sz="3100" dirty="0"/>
              <a:t>.</a:t>
            </a:r>
          </a:p>
          <a:p>
            <a:r>
              <a:rPr lang="en-US" sz="3100" b="1" dirty="0"/>
              <a:t>Steady state </a:t>
            </a:r>
            <a:r>
              <a:rPr lang="en-US" sz="3100" dirty="0"/>
              <a:t>A state in which inputs equal outputs</a:t>
            </a:r>
            <a:r>
              <a:rPr lang="en-US" sz="3100" dirty="0" smtClean="0"/>
              <a:t>, so </a:t>
            </a:r>
            <a:r>
              <a:rPr lang="en-US" sz="3100" dirty="0"/>
              <a:t>that the system is not changing over time.</a:t>
            </a:r>
          </a:p>
        </p:txBody>
      </p:sp>
    </p:spTree>
    <p:extLst>
      <p:ext uri="{BB962C8B-B14F-4D97-AF65-F5344CB8AC3E}">
        <p14:creationId xmlns:p14="http://schemas.microsoft.com/office/powerpoint/2010/main" val="1434699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00" y="2031253"/>
            <a:ext cx="12344172" cy="5471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801" y="7650404"/>
            <a:ext cx="124967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010001"/>
                </a:solidFill>
                <a:latin typeface="Arial"/>
                <a:cs typeface="Arial"/>
              </a:rPr>
              <a:t>Open and closed systems.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(a) Earth is an open system with respect to energy.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Solar radiation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enters the Earth system, and energy leaves it in the form of heat and reflected light. (b) Earth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is essentially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a closed system with respect to matter because very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little matter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enters or leaves Earth’s system.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The white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arrows indicate the cycling of energy and matter.</a:t>
            </a:r>
          </a:p>
        </p:txBody>
      </p:sp>
    </p:spTree>
    <p:extLst>
      <p:ext uri="{BB962C8B-B14F-4D97-AF65-F5344CB8AC3E}">
        <p14:creationId xmlns:p14="http://schemas.microsoft.com/office/powerpoint/2010/main" val="534755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70000" y="-115131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512765"/>
            <a:ext cx="6344898" cy="77692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87473" y="1774231"/>
            <a:ext cx="50465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10001"/>
                </a:solidFill>
                <a:latin typeface="Arial"/>
                <a:cs typeface="Arial"/>
              </a:rPr>
              <a:t>A system in steady state. </a:t>
            </a: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In this leaky bucket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, inputs </a:t>
            </a: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equal outputs. As a result, there is no change in the total 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amount of </a:t>
            </a: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water in the bucket; the system is in steady state.</a:t>
            </a:r>
          </a:p>
        </p:txBody>
      </p:sp>
    </p:spTree>
    <p:extLst>
      <p:ext uri="{BB962C8B-B14F-4D97-AF65-F5344CB8AC3E}">
        <p14:creationId xmlns:p14="http://schemas.microsoft.com/office/powerpoint/2010/main" val="2678927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Feedbacks are found throughout the environment.</a:t>
            </a:r>
          </a:p>
          <a:p>
            <a:r>
              <a:rPr lang="en-US" b="1" dirty="0"/>
              <a:t>Negative feedback loop 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feedback loop in </a:t>
            </a:r>
            <a:r>
              <a:rPr lang="en-US" dirty="0" smtClean="0"/>
              <a:t>which a </a:t>
            </a:r>
            <a:r>
              <a:rPr lang="en-US" dirty="0"/>
              <a:t>system responds to a change by returning to </a:t>
            </a:r>
            <a:r>
              <a:rPr lang="en-US" dirty="0" smtClean="0"/>
              <a:t>its original </a:t>
            </a:r>
            <a:r>
              <a:rPr lang="en-US" dirty="0"/>
              <a:t>state, or by decreasing the rate at which </a:t>
            </a:r>
            <a:r>
              <a:rPr lang="en-US" dirty="0" smtClean="0"/>
              <a:t>the change </a:t>
            </a:r>
            <a:r>
              <a:rPr lang="en-US" dirty="0"/>
              <a:t>is occurring.</a:t>
            </a:r>
          </a:p>
          <a:p>
            <a:r>
              <a:rPr lang="en-US" b="1" dirty="0"/>
              <a:t>Positive feedback loop 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feedback loop in </a:t>
            </a:r>
            <a:r>
              <a:rPr lang="en-US" dirty="0" smtClean="0"/>
              <a:t>which change </a:t>
            </a:r>
            <a:r>
              <a:rPr lang="en-US" dirty="0"/>
              <a:t>in a system is amplified.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005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70000" y="90305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00" y="1526232"/>
            <a:ext cx="9894649" cy="58000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8199" y="7470445"/>
            <a:ext cx="123254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Negative and </a:t>
            </a:r>
            <a:r>
              <a:rPr lang="en-US" sz="2400" b="1" dirty="0" smtClean="0">
                <a:solidFill>
                  <a:srgbClr val="010001"/>
                </a:solidFill>
                <a:latin typeface="Arial"/>
                <a:cs typeface="Arial"/>
              </a:rPr>
              <a:t>positive feedback </a:t>
            </a:r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loops.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(a) A negative feedback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loop occurs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at Mono Lake: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 drop in water level reduces the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lake surface area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and evaporation decreases. The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decrease in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evaporation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causes the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lake level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to rise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again. (b) Population growth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is an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example of positive feedback.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As members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of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 species reproduce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, they create more offspring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that will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be able to reproduce in turn, creating a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cycle that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increases the population size. The green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arrow indicates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the starting point of each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feedback loop.</a:t>
            </a:r>
            <a:endParaRPr lang="en-US" sz="24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5968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Environmental systems contain both chemical and biological reactions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Chemical reaction 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reaction that occurs </a:t>
            </a:r>
            <a:r>
              <a:rPr lang="en-US" dirty="0" smtClean="0"/>
              <a:t>when atoms </a:t>
            </a:r>
            <a:r>
              <a:rPr lang="en-US" dirty="0"/>
              <a:t>separate from molecules or recombine </a:t>
            </a:r>
            <a:r>
              <a:rPr lang="en-US" dirty="0" smtClean="0"/>
              <a:t>with other </a:t>
            </a:r>
            <a:r>
              <a:rPr lang="en-US" dirty="0"/>
              <a:t>molecules.</a:t>
            </a:r>
          </a:p>
          <a:p>
            <a:r>
              <a:rPr lang="en-US" b="1" dirty="0"/>
              <a:t>Law of conservation of matter 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law of </a:t>
            </a:r>
            <a:r>
              <a:rPr lang="en-US" dirty="0" smtClean="0"/>
              <a:t>nature stating </a:t>
            </a:r>
            <a:r>
              <a:rPr lang="en-US" dirty="0"/>
              <a:t>that matter cannot be created or destroyed</a:t>
            </a:r>
            <a:r>
              <a:rPr lang="en-US" dirty="0" smtClean="0"/>
              <a:t>; it </a:t>
            </a:r>
            <a:r>
              <a:rPr lang="en-US" dirty="0"/>
              <a:t>can only change form.</a:t>
            </a:r>
          </a:p>
        </p:txBody>
      </p:sp>
    </p:spTree>
    <p:extLst>
      <p:ext uri="{BB962C8B-B14F-4D97-AF65-F5344CB8AC3E}">
        <p14:creationId xmlns:p14="http://schemas.microsoft.com/office/powerpoint/2010/main" val="1197237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5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Energy</a:t>
            </a:r>
            <a:r>
              <a:rPr lang="en-US" dirty="0"/>
              <a:t>, Flows, and Feedbacks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After reading this module you should </a:t>
            </a:r>
            <a:r>
              <a:rPr lang="en-US" b="1" dirty="0" smtClean="0"/>
              <a:t>be </a:t>
            </a:r>
            <a:r>
              <a:rPr lang="en-US" b="1" dirty="0"/>
              <a:t>able to</a:t>
            </a:r>
          </a:p>
          <a:p>
            <a:r>
              <a:rPr lang="en-US" dirty="0" smtClean="0"/>
              <a:t>distinguish </a:t>
            </a:r>
            <a:r>
              <a:rPr lang="en-US" dirty="0"/>
              <a:t>among various forms of energy and understand how they </a:t>
            </a:r>
            <a:r>
              <a:rPr lang="en-US" dirty="0" smtClean="0"/>
              <a:t>are measured</a:t>
            </a:r>
            <a:r>
              <a:rPr lang="en-US" dirty="0"/>
              <a:t>.</a:t>
            </a:r>
          </a:p>
          <a:p>
            <a:r>
              <a:rPr lang="en-US" dirty="0" smtClean="0"/>
              <a:t>discuss </a:t>
            </a:r>
            <a:r>
              <a:rPr lang="en-US" dirty="0"/>
              <a:t>the first and second laws of thermodynamics and explain how </a:t>
            </a:r>
            <a:r>
              <a:rPr lang="en-US" dirty="0" smtClean="0"/>
              <a:t>they influence </a:t>
            </a:r>
            <a:r>
              <a:rPr lang="en-US" dirty="0"/>
              <a:t>environmental systems.</a:t>
            </a:r>
          </a:p>
          <a:p>
            <a:r>
              <a:rPr lang="en-US" dirty="0" smtClean="0"/>
              <a:t>explain </a:t>
            </a:r>
            <a:r>
              <a:rPr lang="en-US" dirty="0"/>
              <a:t>how scientists keep track of energy and matter inputs, outputs, </a:t>
            </a:r>
            <a:r>
              <a:rPr lang="en-US" dirty="0" smtClean="0"/>
              <a:t>and changes </a:t>
            </a:r>
            <a:r>
              <a:rPr lang="en-US" dirty="0"/>
              <a:t>to environmental systems.</a:t>
            </a:r>
          </a:p>
        </p:txBody>
      </p:sp>
    </p:spTree>
    <p:extLst>
      <p:ext uri="{BB962C8B-B14F-4D97-AF65-F5344CB8AC3E}">
        <p14:creationId xmlns:p14="http://schemas.microsoft.com/office/powerpoint/2010/main" val="236008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Energy is a fundamental component of environmental systems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Energy</a:t>
            </a:r>
            <a:r>
              <a:rPr lang="en-US" dirty="0"/>
              <a:t> </a:t>
            </a:r>
            <a:r>
              <a:rPr lang="en-US" dirty="0" smtClean="0"/>
              <a:t> The </a:t>
            </a:r>
            <a:r>
              <a:rPr lang="en-US" dirty="0"/>
              <a:t>ability to do work or transfer heat.</a:t>
            </a:r>
          </a:p>
          <a:p>
            <a:r>
              <a:rPr lang="en-US" b="1" dirty="0"/>
              <a:t>Joule</a:t>
            </a:r>
            <a:r>
              <a:rPr lang="en-US" dirty="0"/>
              <a:t> </a:t>
            </a:r>
            <a:r>
              <a:rPr lang="en-US" dirty="0" smtClean="0"/>
              <a:t> The </a:t>
            </a:r>
            <a:r>
              <a:rPr lang="en-US" dirty="0"/>
              <a:t>amount of energy used when </a:t>
            </a:r>
            <a:r>
              <a:rPr lang="en-US" dirty="0" smtClean="0"/>
              <a:t>a 1</a:t>
            </a:r>
            <a:r>
              <a:rPr lang="en-US" dirty="0"/>
              <a:t>-watt electrical device is turned on for </a:t>
            </a:r>
            <a:r>
              <a:rPr lang="en-US" dirty="0" smtClean="0"/>
              <a:t>1 second</a:t>
            </a:r>
            <a:r>
              <a:rPr lang="en-US" dirty="0"/>
              <a:t>.</a:t>
            </a:r>
          </a:p>
          <a:p>
            <a:r>
              <a:rPr lang="en-US" b="1" dirty="0"/>
              <a:t>Power</a:t>
            </a:r>
            <a:r>
              <a:rPr lang="en-US" dirty="0"/>
              <a:t> </a:t>
            </a:r>
            <a:r>
              <a:rPr lang="en-US" dirty="0" smtClean="0"/>
              <a:t> The </a:t>
            </a:r>
            <a:r>
              <a:rPr lang="en-US" dirty="0"/>
              <a:t>rate at which work is done.</a:t>
            </a:r>
          </a:p>
        </p:txBody>
      </p:sp>
    </p:spTree>
    <p:extLst>
      <p:ext uri="{BB962C8B-B14F-4D97-AF65-F5344CB8AC3E}">
        <p14:creationId xmlns:p14="http://schemas.microsoft.com/office/powerpoint/2010/main" val="2464876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Energy Conversions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901192"/>
            <a:ext cx="10464800" cy="5840413"/>
          </a:xfrm>
        </p:spPr>
        <p:txBody>
          <a:bodyPr/>
          <a:lstStyle/>
          <a:p>
            <a:pPr lvl="0"/>
            <a:r>
              <a:rPr lang="en-US" dirty="0"/>
              <a:t>energy = power </a:t>
            </a:r>
            <a:r>
              <a:rPr lang="en-US" i="1" dirty="0"/>
              <a:t>× </a:t>
            </a:r>
            <a:r>
              <a:rPr lang="en-US" dirty="0" smtClean="0"/>
              <a:t>time</a:t>
            </a:r>
            <a:endParaRPr lang="en-US" dirty="0"/>
          </a:p>
          <a:p>
            <a:pPr lvl="0"/>
            <a:r>
              <a:rPr lang="en-US" dirty="0"/>
              <a:t>power =  energy </a:t>
            </a:r>
            <a:r>
              <a:rPr lang="en-US" i="1" dirty="0"/>
              <a:t>÷ </a:t>
            </a:r>
            <a:r>
              <a:rPr lang="en-US" dirty="0"/>
              <a:t>time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19" y="4565978"/>
            <a:ext cx="12476739" cy="47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37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-239291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Forms of Energy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521030"/>
            <a:ext cx="10464800" cy="5840413"/>
          </a:xfrm>
        </p:spPr>
        <p:txBody>
          <a:bodyPr/>
          <a:lstStyle/>
          <a:p>
            <a:r>
              <a:rPr lang="en-US" sz="3000" b="1" dirty="0"/>
              <a:t>Electromagnetic radiation </a:t>
            </a:r>
            <a:r>
              <a:rPr lang="en-US" sz="3000" b="1" dirty="0" smtClean="0"/>
              <a:t> </a:t>
            </a:r>
            <a:r>
              <a:rPr lang="en-US" sz="3000" dirty="0" smtClean="0"/>
              <a:t>A </a:t>
            </a:r>
            <a:r>
              <a:rPr lang="en-US" sz="3000" dirty="0"/>
              <a:t>form of </a:t>
            </a:r>
            <a:r>
              <a:rPr lang="en-US" sz="3000" dirty="0" smtClean="0"/>
              <a:t>energy emitted </a:t>
            </a:r>
            <a:r>
              <a:rPr lang="en-US" sz="3000" dirty="0"/>
              <a:t>by the Sun that includes, but is </a:t>
            </a:r>
            <a:r>
              <a:rPr lang="en-US" sz="3000" dirty="0" smtClean="0"/>
              <a:t>not limited </a:t>
            </a:r>
            <a:r>
              <a:rPr lang="en-US" sz="3000" dirty="0"/>
              <a:t>to, visible light, ultraviolet light, </a:t>
            </a:r>
            <a:r>
              <a:rPr lang="en-US" sz="3000" dirty="0" smtClean="0"/>
              <a:t>and infrared </a:t>
            </a:r>
            <a:r>
              <a:rPr lang="en-US" sz="3000" dirty="0"/>
              <a:t>energy.</a:t>
            </a:r>
          </a:p>
          <a:p>
            <a:r>
              <a:rPr lang="en-US" sz="3000" b="1" dirty="0"/>
              <a:t>Photon</a:t>
            </a:r>
            <a:r>
              <a:rPr lang="en-US" sz="3000" dirty="0"/>
              <a:t> </a:t>
            </a:r>
            <a:r>
              <a:rPr lang="en-US" sz="3000" dirty="0" smtClean="0"/>
              <a:t> A </a:t>
            </a:r>
            <a:r>
              <a:rPr lang="en-US" sz="3000" dirty="0"/>
              <a:t>massless packet of energy </a:t>
            </a:r>
            <a:r>
              <a:rPr lang="en-US" sz="3000" dirty="0" smtClean="0"/>
              <a:t>that carries </a:t>
            </a:r>
            <a:r>
              <a:rPr lang="en-US" sz="3000" dirty="0"/>
              <a:t>electromagnetic radiation at the </a:t>
            </a:r>
            <a:r>
              <a:rPr lang="en-US" sz="3000" dirty="0" smtClean="0"/>
              <a:t>speed of </a:t>
            </a:r>
            <a:r>
              <a:rPr lang="en-US" sz="3000" dirty="0"/>
              <a:t>light</a:t>
            </a:r>
            <a:r>
              <a:rPr lang="en-US" sz="3000" dirty="0" smtClean="0"/>
              <a:t>.</a:t>
            </a:r>
          </a:p>
          <a:p>
            <a:r>
              <a:rPr lang="en-US" sz="3000" b="1" dirty="0"/>
              <a:t>Potential </a:t>
            </a:r>
            <a:r>
              <a:rPr lang="en-US" sz="3000" b="1" dirty="0" smtClean="0"/>
              <a:t>energy  </a:t>
            </a:r>
            <a:r>
              <a:rPr lang="en-US" sz="3000" dirty="0" smtClean="0"/>
              <a:t>Stored </a:t>
            </a:r>
            <a:r>
              <a:rPr lang="en-US" sz="3000" dirty="0"/>
              <a:t>energy that has </a:t>
            </a:r>
            <a:r>
              <a:rPr lang="en-US" sz="3000" dirty="0" smtClean="0"/>
              <a:t>not been </a:t>
            </a:r>
            <a:r>
              <a:rPr lang="en-US" sz="3000" dirty="0"/>
              <a:t>released.</a:t>
            </a:r>
          </a:p>
          <a:p>
            <a:r>
              <a:rPr lang="en-US" sz="3000" b="1" dirty="0"/>
              <a:t>Chemical energy </a:t>
            </a:r>
            <a:r>
              <a:rPr lang="en-US" sz="3000" b="1" dirty="0" smtClean="0"/>
              <a:t> </a:t>
            </a:r>
            <a:r>
              <a:rPr lang="en-US" sz="3000" dirty="0" smtClean="0"/>
              <a:t>Potential </a:t>
            </a:r>
            <a:r>
              <a:rPr lang="en-US" sz="3000" dirty="0"/>
              <a:t>energy stored </a:t>
            </a:r>
            <a:r>
              <a:rPr lang="en-US" sz="3000" dirty="0" smtClean="0"/>
              <a:t>in chemical </a:t>
            </a:r>
            <a:r>
              <a:rPr lang="en-US" sz="3000" dirty="0"/>
              <a:t>bonds.</a:t>
            </a:r>
          </a:p>
          <a:p>
            <a:r>
              <a:rPr lang="en-US" sz="3000" b="1" dirty="0"/>
              <a:t>Kinetic energy </a:t>
            </a:r>
            <a:r>
              <a:rPr lang="en-US" sz="3000" b="1" dirty="0" smtClean="0"/>
              <a:t> </a:t>
            </a:r>
            <a:r>
              <a:rPr lang="en-US" sz="3000" dirty="0" smtClean="0"/>
              <a:t>The </a:t>
            </a:r>
            <a:r>
              <a:rPr lang="en-US" sz="3000" dirty="0"/>
              <a:t>energy of motion.</a:t>
            </a:r>
          </a:p>
          <a:p>
            <a:r>
              <a:rPr lang="en-US" sz="3000" b="1" dirty="0"/>
              <a:t>Temperature</a:t>
            </a:r>
            <a:r>
              <a:rPr lang="en-US" sz="3000" dirty="0"/>
              <a:t> </a:t>
            </a:r>
            <a:r>
              <a:rPr lang="en-US" sz="3000" dirty="0" smtClean="0"/>
              <a:t> The </a:t>
            </a:r>
            <a:r>
              <a:rPr lang="en-US" sz="3000" dirty="0"/>
              <a:t>measure of the average </a:t>
            </a:r>
            <a:r>
              <a:rPr lang="en-US" sz="3000" dirty="0" smtClean="0"/>
              <a:t>kinetic energy </a:t>
            </a:r>
            <a:r>
              <a:rPr lang="en-US" sz="3000" dirty="0"/>
              <a:t>of a substance.</a:t>
            </a:r>
          </a:p>
        </p:txBody>
      </p:sp>
    </p:spTree>
    <p:extLst>
      <p:ext uri="{BB962C8B-B14F-4D97-AF65-F5344CB8AC3E}">
        <p14:creationId xmlns:p14="http://schemas.microsoft.com/office/powerpoint/2010/main" val="259636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The laws of thermodynamics describe how energy behaves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The laws of thermodynamics are among the most significant principles in all of science.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2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-146834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First Law of Thermodynamics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-681823"/>
            <a:ext cx="10464800" cy="5840413"/>
          </a:xfrm>
        </p:spPr>
        <p:txBody>
          <a:bodyPr/>
          <a:lstStyle/>
          <a:p>
            <a:r>
              <a:rPr lang="en-US" sz="3200" b="1" dirty="0"/>
              <a:t>First law of thermodynamics </a:t>
            </a:r>
            <a:r>
              <a:rPr lang="en-US" sz="3200" b="1" dirty="0" smtClean="0"/>
              <a:t> </a:t>
            </a:r>
            <a:r>
              <a:rPr lang="en-US" sz="3200" dirty="0" smtClean="0"/>
              <a:t>A </a:t>
            </a:r>
            <a:r>
              <a:rPr lang="en-US" sz="3200" dirty="0"/>
              <a:t>physical </a:t>
            </a:r>
            <a:r>
              <a:rPr lang="en-US" sz="3200" dirty="0" smtClean="0"/>
              <a:t>law which </a:t>
            </a:r>
            <a:r>
              <a:rPr lang="en-US" sz="3200" dirty="0"/>
              <a:t>states that energy can neither be </a:t>
            </a:r>
            <a:r>
              <a:rPr lang="en-US" sz="3200" dirty="0" smtClean="0"/>
              <a:t>created nor </a:t>
            </a:r>
            <a:r>
              <a:rPr lang="en-US" sz="3200" dirty="0"/>
              <a:t>destroyed but can change from one form </a:t>
            </a:r>
            <a:r>
              <a:rPr lang="en-US" sz="3200" dirty="0" smtClean="0"/>
              <a:t>to another</a:t>
            </a:r>
            <a:r>
              <a:rPr lang="en-US" sz="32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991" y="3195486"/>
            <a:ext cx="9820219" cy="4930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0000" y="8291300"/>
            <a:ext cx="981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010001"/>
                </a:solidFill>
                <a:latin typeface="Arial"/>
                <a:cs typeface="Arial"/>
              </a:rPr>
              <a:t>Conservation </a:t>
            </a:r>
            <a:r>
              <a:rPr lang="en-US" sz="2600" b="1" dirty="0" smtClean="0">
                <a:solidFill>
                  <a:srgbClr val="010001"/>
                </a:solidFill>
                <a:latin typeface="Arial"/>
                <a:cs typeface="Arial"/>
              </a:rPr>
              <a:t>of energy </a:t>
            </a:r>
            <a:r>
              <a:rPr lang="en-US" sz="2600" b="1" dirty="0">
                <a:solidFill>
                  <a:srgbClr val="010001"/>
                </a:solidFill>
                <a:latin typeface="Arial"/>
                <a:cs typeface="Arial"/>
              </a:rPr>
              <a:t>within a system.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In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a car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, the potential energy of gasoline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is converted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into other forms of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energy. Some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of that energy leaves the system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, but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all of it is conserved.</a:t>
            </a:r>
          </a:p>
        </p:txBody>
      </p:sp>
    </p:spTree>
    <p:extLst>
      <p:ext uri="{BB962C8B-B14F-4D97-AF65-F5344CB8AC3E}">
        <p14:creationId xmlns:p14="http://schemas.microsoft.com/office/powerpoint/2010/main" val="3922424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Second Law of Thermodynamics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-246016"/>
            <a:ext cx="10464800" cy="5840413"/>
          </a:xfrm>
        </p:spPr>
        <p:txBody>
          <a:bodyPr/>
          <a:lstStyle/>
          <a:p>
            <a:r>
              <a:rPr lang="en-US" sz="2800" b="1" dirty="0"/>
              <a:t>Second law of </a:t>
            </a:r>
            <a:r>
              <a:rPr lang="en-US" sz="2800" b="1" dirty="0" smtClean="0"/>
              <a:t>thermodynamics  </a:t>
            </a:r>
            <a:r>
              <a:rPr lang="en-US" sz="2800" dirty="0" smtClean="0"/>
              <a:t>The </a:t>
            </a:r>
            <a:r>
              <a:rPr lang="en-US" sz="2800" dirty="0"/>
              <a:t>physical </a:t>
            </a:r>
            <a:r>
              <a:rPr lang="en-US" sz="2800" dirty="0" smtClean="0"/>
              <a:t>law stating </a:t>
            </a:r>
            <a:r>
              <a:rPr lang="en-US" sz="2800" dirty="0"/>
              <a:t>that when energy is transformed, the </a:t>
            </a:r>
            <a:r>
              <a:rPr lang="en-US" sz="2800" dirty="0" smtClean="0"/>
              <a:t>quantity of </a:t>
            </a:r>
            <a:r>
              <a:rPr lang="en-US" sz="2800" dirty="0"/>
              <a:t>energy remains the same, but its ability to do </a:t>
            </a:r>
            <a:r>
              <a:rPr lang="en-US" sz="2800" dirty="0" smtClean="0"/>
              <a:t>work diminishes</a:t>
            </a:r>
            <a:r>
              <a:rPr lang="en-US" sz="28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3492501"/>
            <a:ext cx="9343593" cy="490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9999" y="8468848"/>
            <a:ext cx="1135429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The </a:t>
            </a:r>
            <a:r>
              <a:rPr lang="en-US" sz="2400" b="1" dirty="0" smtClean="0">
                <a:solidFill>
                  <a:srgbClr val="010001"/>
                </a:solidFill>
                <a:latin typeface="Arial"/>
                <a:cs typeface="Arial"/>
              </a:rPr>
              <a:t>second law </a:t>
            </a:r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of </a:t>
            </a:r>
            <a:r>
              <a:rPr lang="en-US" sz="2400" b="1" dirty="0" smtClean="0">
                <a:solidFill>
                  <a:srgbClr val="010001"/>
                </a:solidFill>
                <a:latin typeface="Arial"/>
                <a:cs typeface="Arial"/>
              </a:rPr>
              <a:t>thermodynamics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. Converting coal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into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the light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of an incandescent bulb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is only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1.6 percent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efficient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because energy is lost to heat in the transformation.</a:t>
            </a:r>
            <a:endParaRPr lang="en-US" sz="24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9845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PPT_BASIC FORMAT_STYLE_Light_Orange">
  <a:themeElements>
    <a:clrScheme name="">
      <a:dk1>
        <a:srgbClr val="808080"/>
      </a:dk1>
      <a:lt1>
        <a:srgbClr val="FEFFFE"/>
      </a:lt1>
      <a:dk2>
        <a:srgbClr val="010001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9DAD9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Lucida Grande"/>
        <a:ea typeface="ＭＳ Ｐゴシック"/>
        <a:cs typeface=""/>
      </a:majorFont>
      <a:minorFont>
        <a:latin typeface="Lucida Gran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PPT_BASIC FORMAT_STYLE_Light_Orange.thmx</Template>
  <TotalTime>184</TotalTime>
  <Words>919</Words>
  <Application>Microsoft Office PowerPoint</Application>
  <PresentationFormat>Custom</PresentationFormat>
  <Paragraphs>62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PPT_BASIC FORMAT_STYLE_Light_Orange</vt:lpstr>
      <vt:lpstr>PowerPoint Presentation</vt:lpstr>
      <vt:lpstr>Environmental systems contain both chemical and biological reactions </vt:lpstr>
      <vt:lpstr>Module 5   Energy, Flows, and Feedbacks </vt:lpstr>
      <vt:lpstr>Energy is a fundamental component of environmental systems </vt:lpstr>
      <vt:lpstr>Energy Conversions </vt:lpstr>
      <vt:lpstr>Forms of Energy </vt:lpstr>
      <vt:lpstr>The laws of thermodynamics describe how energy behaves </vt:lpstr>
      <vt:lpstr>First Law of Thermodynamics </vt:lpstr>
      <vt:lpstr>Second Law of Thermodynamics </vt:lpstr>
      <vt:lpstr>Second Law of Thermodynamics </vt:lpstr>
      <vt:lpstr>Matter and energy flow in the environment </vt:lpstr>
      <vt:lpstr>System Dynamics </vt:lpstr>
      <vt:lpstr>System Dynamics </vt:lpstr>
      <vt:lpstr>System Dynamics </vt:lpstr>
      <vt:lpstr>System Dynamics </vt:lpstr>
      <vt:lpstr>System Dynamics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Leah Kohn</dc:creator>
  <cp:lastModifiedBy>test</cp:lastModifiedBy>
  <cp:revision>32</cp:revision>
  <dcterms:created xsi:type="dcterms:W3CDTF">2015-05-08T21:04:50Z</dcterms:created>
  <dcterms:modified xsi:type="dcterms:W3CDTF">2015-09-14T20:39:05Z</dcterms:modified>
</cp:coreProperties>
</file>